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06C2D0F-4AF4-4103-A084-77FE81E4B78B}">
  <a:tblStyle styleId="{E06C2D0F-4AF4-4103-A084-77FE81E4B78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9" name="Shape 1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5" name="Shape 19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8" name="Shape 2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Shape 2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4" name="Shape 2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0" name="Shape 15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1" name="Shape 1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Shape 18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 name="Shape 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Shape 15"/>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 name="Shape 16"/>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Shape 17"/>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 name="Shape 108"/>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 name="Shape 110"/>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 name="Shape 1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Shape 112"/>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 name="Shape 1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Shape 1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Shape 1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8" name="Shape 118"/>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9" name="Shape 119"/>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Shape 12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Shape 122"/>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Shape 1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Shape 12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5" name="Shape 125"/>
          <p:cNvSpPr txBox="1"/>
          <p:nvPr>
            <p:ph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126" name="Shape 126"/>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Shape 1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9" name="Shape 39"/>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Shape 4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5" name="Shape 4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Shape 46"/>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2" name="Shape 52"/>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Shape 53"/>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Shape 54"/>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0" name="Shape 6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Shape 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6" name="Shape 66"/>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Shape 6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Shape 6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Shape 7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 name="Shape 7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 name="Shape 7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 name="Shape 8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 name="Shape 8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 name="Shape 8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 name="Shape 8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Shape 8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 name="Shape 8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9" name="Shape 89"/>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Shape 9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5" name="Shape 95"/>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Shape 96"/>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Shape 97"/>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Shape 9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3" name="Shape 10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Shape 10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gameofthrones.wikia.com/wiki/Game_of_Thrones_Wiki" TargetMode="External"/><Relationship Id="rId4" Type="http://schemas.openxmlformats.org/officeDocument/2006/relationships/hyperlink" Target="http://www.199it.com/archives/627665.html" TargetMode="External"/><Relationship Id="rId5" Type="http://schemas.openxmlformats.org/officeDocument/2006/relationships/hyperlink" Target="https://www.kaggle.com/mylesoneill/game-of-thrones" TargetMode="External"/><Relationship Id="rId6" Type="http://schemas.openxmlformats.org/officeDocument/2006/relationships/hyperlink" Target="https://github.com/jeffreylancaster/game-of-thrones" TargetMode="External"/><Relationship Id="rId7" Type="http://schemas.openxmlformats.org/officeDocument/2006/relationships/hyperlink" Target="http://persischempaka.blogspot.tw/2012/04/game-of-thronestxt.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hyperlink" Target="https://got.show/machine-learning-algorithm-predicts-death-game-of-throne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Analysis of Game of Thornes</a:t>
            </a:r>
            <a:endParaRPr/>
          </a:p>
        </p:txBody>
      </p:sp>
      <p:sp>
        <p:nvSpPr>
          <p:cNvPr id="135" name="Shape 135"/>
          <p:cNvSpPr txBox="1"/>
          <p:nvPr>
            <p:ph idx="1" type="subTitle"/>
          </p:nvPr>
        </p:nvSpPr>
        <p:spPr>
          <a:xfrm>
            <a:off x="5083950" y="3702675"/>
            <a:ext cx="3470700" cy="1219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sz="1400"/>
              <a:t>Group 06</a:t>
            </a:r>
            <a:endParaRPr sz="1400"/>
          </a:p>
          <a:p>
            <a:pPr indent="0" lvl="0" marL="0">
              <a:spcBef>
                <a:spcPts val="0"/>
              </a:spcBef>
              <a:spcAft>
                <a:spcPts val="0"/>
              </a:spcAft>
              <a:buNone/>
            </a:pPr>
            <a:r>
              <a:t/>
            </a:r>
            <a:endParaRPr sz="1400"/>
          </a:p>
          <a:p>
            <a:pPr indent="0" lvl="0" marL="0">
              <a:spcBef>
                <a:spcPts val="0"/>
              </a:spcBef>
              <a:spcAft>
                <a:spcPts val="0"/>
              </a:spcAft>
              <a:buNone/>
            </a:pPr>
            <a:r>
              <a:rPr lang="zh-TW" sz="1400"/>
              <a:t>黃慎航 0656109 胡瑋庭 0316037 </a:t>
            </a:r>
            <a:br>
              <a:rPr lang="zh-TW" sz="1400"/>
            </a:br>
            <a:br>
              <a:rPr lang="zh-TW" sz="1400"/>
            </a:br>
            <a:r>
              <a:rPr lang="zh-TW" sz="1400"/>
              <a:t>賴劭芊 0656056 楊雅琪 0556174</a:t>
            </a:r>
            <a:br>
              <a:rPr lang="zh-TW" sz="1400"/>
            </a:b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Shape 19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Existing library/packages used in your projects </a:t>
            </a:r>
            <a:endParaRPr/>
          </a:p>
        </p:txBody>
      </p:sp>
      <p:sp>
        <p:nvSpPr>
          <p:cNvPr id="192" name="Shape 19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nSpc>
                <a:spcPct val="150000"/>
              </a:lnSpc>
              <a:spcBef>
                <a:spcPts val="0"/>
              </a:spcBef>
              <a:spcAft>
                <a:spcPts val="0"/>
              </a:spcAft>
              <a:buSzPts val="1800"/>
              <a:buChar char="●"/>
            </a:pPr>
            <a:r>
              <a:rPr lang="zh-TW" sz="1800"/>
              <a:t>Scikit-learn package: sklearn</a:t>
            </a:r>
            <a:endParaRPr sz="1800"/>
          </a:p>
          <a:p>
            <a:pPr indent="-342900" lvl="0" marL="457200" rtl="0">
              <a:lnSpc>
                <a:spcPct val="150000"/>
              </a:lnSpc>
              <a:spcBef>
                <a:spcPts val="0"/>
              </a:spcBef>
              <a:spcAft>
                <a:spcPts val="0"/>
              </a:spcAft>
              <a:buSzPts val="1800"/>
              <a:buChar char="●"/>
            </a:pPr>
            <a:r>
              <a:rPr lang="zh-TW" sz="1800"/>
              <a:t>Python 2D plotting library: </a:t>
            </a:r>
            <a:r>
              <a:rPr lang="zh-TW" sz="1800"/>
              <a:t>matplotlib</a:t>
            </a:r>
            <a:endParaRPr sz="1800"/>
          </a:p>
          <a:p>
            <a:pPr indent="-342900" lvl="0" marL="457200">
              <a:lnSpc>
                <a:spcPct val="150000"/>
              </a:lnSpc>
              <a:spcBef>
                <a:spcPts val="0"/>
              </a:spcBef>
              <a:spcAft>
                <a:spcPts val="0"/>
              </a:spcAft>
              <a:buSzPts val="1800"/>
              <a:buChar char="●"/>
            </a:pPr>
            <a:r>
              <a:rPr lang="zh-TW" sz="1800"/>
              <a:t>Network Graphs in Python: </a:t>
            </a:r>
            <a:r>
              <a:rPr lang="zh-TW" sz="1800"/>
              <a:t>networkx</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Shape 19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What have we done?</a:t>
            </a:r>
            <a:endParaRPr/>
          </a:p>
        </p:txBody>
      </p:sp>
      <p:sp>
        <p:nvSpPr>
          <p:cNvPr id="198" name="Shape 198"/>
          <p:cNvSpPr txBox="1"/>
          <p:nvPr>
            <p:ph idx="1" type="body"/>
          </p:nvPr>
        </p:nvSpPr>
        <p:spPr>
          <a:xfrm>
            <a:off x="1297500" y="1307850"/>
            <a:ext cx="7038900" cy="914100"/>
          </a:xfrm>
          <a:prstGeom prst="rect">
            <a:avLst/>
          </a:prstGeom>
        </p:spPr>
        <p:txBody>
          <a:bodyPr anchorCtr="0" anchor="t" bIns="91425" lIns="91425" spcFirstLastPara="1" rIns="91425" wrap="square" tIns="91425">
            <a:noAutofit/>
          </a:bodyPr>
          <a:lstStyle/>
          <a:p>
            <a:pPr indent="-368300" lvl="0" marL="457200" rtl="0">
              <a:lnSpc>
                <a:spcPct val="100000"/>
              </a:lnSpc>
              <a:spcBef>
                <a:spcPts val="0"/>
              </a:spcBef>
              <a:spcAft>
                <a:spcPts val="0"/>
              </a:spcAft>
              <a:buSzPts val="2200"/>
              <a:buFont typeface="Montserrat"/>
              <a:buChar char="●"/>
            </a:pPr>
            <a:r>
              <a:rPr lang="zh-TW" sz="2200">
                <a:latin typeface="Montserrat"/>
                <a:ea typeface="Montserrat"/>
                <a:cs typeface="Montserrat"/>
                <a:sym typeface="Montserrat"/>
              </a:rPr>
              <a:t>Preliminary results</a:t>
            </a:r>
            <a:endParaRPr sz="2200">
              <a:latin typeface="Montserrat"/>
              <a:ea typeface="Montserrat"/>
              <a:cs typeface="Montserrat"/>
              <a:sym typeface="Montserrat"/>
            </a:endParaRPr>
          </a:p>
          <a:p>
            <a:pPr indent="-368300" lvl="1" marL="914400" rtl="0">
              <a:spcBef>
                <a:spcPts val="0"/>
              </a:spcBef>
              <a:spcAft>
                <a:spcPts val="1600"/>
              </a:spcAft>
              <a:buSzPts val="2200"/>
              <a:buFont typeface="Montserrat"/>
              <a:buChar char="○"/>
            </a:pPr>
            <a:r>
              <a:rPr lang="zh-TW" sz="1700"/>
              <a:t>先對角色名字用工人智慧去處理，再做出task1的dataset</a:t>
            </a:r>
            <a:endParaRPr sz="1700"/>
          </a:p>
        </p:txBody>
      </p:sp>
      <p:pic>
        <p:nvPicPr>
          <p:cNvPr id="199" name="Shape 199"/>
          <p:cNvPicPr preferRelativeResize="0"/>
          <p:nvPr/>
        </p:nvPicPr>
        <p:blipFill rotWithShape="1">
          <a:blip r:embed="rId3">
            <a:alphaModFix/>
          </a:blip>
          <a:srcRect b="59635" l="0" r="0" t="0"/>
          <a:stretch/>
        </p:blipFill>
        <p:spPr>
          <a:xfrm>
            <a:off x="1381500" y="2484424"/>
            <a:ext cx="6111250" cy="1883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Shape 20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Challenges/Issues/Difficulties</a:t>
            </a:r>
            <a:endParaRPr/>
          </a:p>
        </p:txBody>
      </p:sp>
      <p:sp>
        <p:nvSpPr>
          <p:cNvPr id="205" name="Shape 20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AutoNum type="arabicPeriod"/>
            </a:pPr>
            <a:r>
              <a:rPr lang="zh-TW" sz="1800"/>
              <a:t>kaggle dataset</a:t>
            </a:r>
            <a:r>
              <a:rPr lang="zh-TW" sz="1800"/>
              <a:t>很多角色的feature是未知，因此要如何對這些未知資訊做處理讓整個結果不會太過失真</a:t>
            </a:r>
            <a:endParaRPr sz="1800"/>
          </a:p>
          <a:p>
            <a:pPr indent="-342900" lvl="0" marL="457200" rtl="0">
              <a:spcBef>
                <a:spcPts val="0"/>
              </a:spcBef>
              <a:spcAft>
                <a:spcPts val="0"/>
              </a:spcAft>
              <a:buSzPts val="1800"/>
              <a:buAutoNum type="arabicPeriod"/>
            </a:pPr>
            <a:r>
              <a:rPr lang="zh-TW" sz="1800"/>
              <a:t>若要對於那些unknown data加入自己mining的資料，則需要一些工人智慧來support</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Shape 21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Your plan (in the coming weeks) before 2017/1/13</a:t>
            </a:r>
            <a:endParaRPr/>
          </a:p>
        </p:txBody>
      </p:sp>
      <p:graphicFrame>
        <p:nvGraphicFramePr>
          <p:cNvPr id="211" name="Shape 211"/>
          <p:cNvGraphicFramePr/>
          <p:nvPr/>
        </p:nvGraphicFramePr>
        <p:xfrm>
          <a:off x="1297500" y="2008350"/>
          <a:ext cx="3000000" cy="3000000"/>
        </p:xfrm>
        <a:graphic>
          <a:graphicData uri="http://schemas.openxmlformats.org/drawingml/2006/table">
            <a:tbl>
              <a:tblPr>
                <a:noFill/>
                <a:tableStyleId>{E06C2D0F-4AF4-4103-A084-77FE81E4B78B}</a:tableStyleId>
              </a:tblPr>
              <a:tblGrid>
                <a:gridCol w="1347600"/>
                <a:gridCol w="5555400"/>
              </a:tblGrid>
              <a:tr h="474725">
                <a:tc>
                  <a:txBody>
                    <a:bodyPr>
                      <a:noAutofit/>
                    </a:bodyPr>
                    <a:lstStyle/>
                    <a:p>
                      <a:pPr indent="0" lvl="0" marL="0">
                        <a:spcBef>
                          <a:spcPts val="0"/>
                        </a:spcBef>
                        <a:spcAft>
                          <a:spcPts val="0"/>
                        </a:spcAft>
                        <a:buNone/>
                      </a:pPr>
                      <a:r>
                        <a:rPr lang="zh-TW" sz="1600"/>
                        <a:t>Date</a:t>
                      </a:r>
                      <a:endParaRPr sz="1600"/>
                    </a:p>
                  </a:txBody>
                  <a:tcPr marT="91425" marB="91425" marR="91425" marL="91425" anchor="ctr">
                    <a:solidFill>
                      <a:schemeClr val="lt2"/>
                    </a:solidFill>
                  </a:tcPr>
                </a:tc>
                <a:tc>
                  <a:txBody>
                    <a:bodyPr>
                      <a:noAutofit/>
                    </a:bodyPr>
                    <a:lstStyle/>
                    <a:p>
                      <a:pPr indent="0" lvl="0" marL="0">
                        <a:spcBef>
                          <a:spcPts val="0"/>
                        </a:spcBef>
                        <a:spcAft>
                          <a:spcPts val="0"/>
                        </a:spcAft>
                        <a:buNone/>
                      </a:pPr>
                      <a:r>
                        <a:rPr lang="zh-TW" sz="1600"/>
                        <a:t>Goal</a:t>
                      </a:r>
                      <a:endParaRPr sz="1600"/>
                    </a:p>
                  </a:txBody>
                  <a:tcPr marT="91425" marB="91425" marR="91425" marL="91425" anchor="ctr">
                    <a:solidFill>
                      <a:schemeClr val="lt2"/>
                    </a:solidFill>
                  </a:tcPr>
                </a:tc>
              </a:tr>
              <a:tr h="474725">
                <a:tc>
                  <a:txBody>
                    <a:bodyPr>
                      <a:noAutofit/>
                    </a:bodyPr>
                    <a:lstStyle/>
                    <a:p>
                      <a:pPr indent="0" lvl="0" marL="0">
                        <a:spcBef>
                          <a:spcPts val="0"/>
                        </a:spcBef>
                        <a:spcAft>
                          <a:spcPts val="0"/>
                        </a:spcAft>
                        <a:buNone/>
                      </a:pPr>
                      <a:r>
                        <a:rPr lang="zh-TW" sz="1600"/>
                        <a:t>12/17~12/23</a:t>
                      </a:r>
                      <a:endParaRPr sz="1600"/>
                    </a:p>
                  </a:txBody>
                  <a:tcPr marT="91425" marB="91425" marR="91425" marL="91425" anchor="ctr">
                    <a:solidFill>
                      <a:schemeClr val="dk2"/>
                    </a:solidFill>
                  </a:tcPr>
                </a:tc>
                <a:tc>
                  <a:txBody>
                    <a:bodyPr>
                      <a:noAutofit/>
                    </a:bodyPr>
                    <a:lstStyle/>
                    <a:p>
                      <a:pPr indent="0" lvl="0" marL="0">
                        <a:spcBef>
                          <a:spcPts val="0"/>
                        </a:spcBef>
                        <a:spcAft>
                          <a:spcPts val="0"/>
                        </a:spcAft>
                        <a:buNone/>
                      </a:pPr>
                      <a:r>
                        <a:rPr lang="zh-TW" sz="1600"/>
                        <a:t>做出task1的關係圖</a:t>
                      </a:r>
                      <a:endParaRPr sz="1600"/>
                    </a:p>
                  </a:txBody>
                  <a:tcPr marT="91425" marB="91425" marR="91425" marL="91425" anchor="ctr">
                    <a:solidFill>
                      <a:schemeClr val="dk2"/>
                    </a:solidFill>
                  </a:tcPr>
                </a:tc>
              </a:tr>
              <a:tr h="479325">
                <a:tc>
                  <a:txBody>
                    <a:bodyPr>
                      <a:noAutofit/>
                    </a:bodyPr>
                    <a:lstStyle/>
                    <a:p>
                      <a:pPr indent="0" lvl="0" marL="0">
                        <a:spcBef>
                          <a:spcPts val="0"/>
                        </a:spcBef>
                        <a:spcAft>
                          <a:spcPts val="0"/>
                        </a:spcAft>
                        <a:buNone/>
                      </a:pPr>
                      <a:r>
                        <a:rPr lang="zh-TW" sz="1600"/>
                        <a:t>12/24~12/30</a:t>
                      </a:r>
                      <a:endParaRPr sz="1600"/>
                    </a:p>
                  </a:txBody>
                  <a:tcPr marT="91425" marB="91425" marR="91425" marL="91425" anchor="ctr">
                    <a:solidFill>
                      <a:schemeClr val="dk2"/>
                    </a:solidFill>
                  </a:tcPr>
                </a:tc>
                <a:tc>
                  <a:txBody>
                    <a:bodyPr>
                      <a:noAutofit/>
                    </a:bodyPr>
                    <a:lstStyle/>
                    <a:p>
                      <a:pPr indent="0" lvl="0" marL="0">
                        <a:spcBef>
                          <a:spcPts val="0"/>
                        </a:spcBef>
                        <a:spcAft>
                          <a:spcPts val="0"/>
                        </a:spcAft>
                        <a:buNone/>
                      </a:pPr>
                      <a:r>
                        <a:rPr lang="zh-TW" sz="1600"/>
                        <a:t>寫完最後作業，確定用哪種方法去做task2</a:t>
                      </a:r>
                      <a:endParaRPr sz="1600"/>
                    </a:p>
                  </a:txBody>
                  <a:tcPr marT="91425" marB="91425" marR="91425" marL="91425" anchor="ctr">
                    <a:solidFill>
                      <a:schemeClr val="dk2"/>
                    </a:solidFill>
                  </a:tcPr>
                </a:tc>
              </a:tr>
              <a:tr h="479325">
                <a:tc>
                  <a:txBody>
                    <a:bodyPr>
                      <a:noAutofit/>
                    </a:bodyPr>
                    <a:lstStyle/>
                    <a:p>
                      <a:pPr indent="0" lvl="0" marL="0" rtl="0">
                        <a:spcBef>
                          <a:spcPts val="0"/>
                        </a:spcBef>
                        <a:spcAft>
                          <a:spcPts val="0"/>
                        </a:spcAft>
                        <a:buNone/>
                      </a:pPr>
                      <a:r>
                        <a:rPr lang="zh-TW" sz="1600"/>
                        <a:t>12/31~1/06</a:t>
                      </a:r>
                      <a:endParaRPr sz="1600"/>
                    </a:p>
                  </a:txBody>
                  <a:tcPr marT="91425" marB="91425" marR="91425" marL="91425" anchor="ctr">
                    <a:solidFill>
                      <a:schemeClr val="dk2"/>
                    </a:solidFill>
                  </a:tcPr>
                </a:tc>
                <a:tc>
                  <a:txBody>
                    <a:bodyPr>
                      <a:noAutofit/>
                    </a:bodyPr>
                    <a:lstStyle/>
                    <a:p>
                      <a:pPr indent="0" lvl="0" marL="0" rtl="0">
                        <a:spcBef>
                          <a:spcPts val="0"/>
                        </a:spcBef>
                        <a:spcAft>
                          <a:spcPts val="0"/>
                        </a:spcAft>
                        <a:buNone/>
                      </a:pPr>
                      <a:r>
                        <a:rPr lang="zh-TW" sz="1600"/>
                        <a:t>對unknown</a:t>
                      </a:r>
                      <a:r>
                        <a:rPr lang="zh-TW" sz="1600"/>
                        <a:t>做處理，加上自己mining的feature</a:t>
                      </a:r>
                      <a:endParaRPr sz="1600"/>
                    </a:p>
                  </a:txBody>
                  <a:tcPr marT="91425" marB="91425" marR="91425" marL="91425" anchor="ctr">
                    <a:solidFill>
                      <a:schemeClr val="dk2"/>
                    </a:solidFill>
                  </a:tcPr>
                </a:tc>
              </a:tr>
              <a:tr h="479325">
                <a:tc>
                  <a:txBody>
                    <a:bodyPr>
                      <a:noAutofit/>
                    </a:bodyPr>
                    <a:lstStyle/>
                    <a:p>
                      <a:pPr indent="0" lvl="0" marL="0" rtl="0">
                        <a:spcBef>
                          <a:spcPts val="0"/>
                        </a:spcBef>
                        <a:spcAft>
                          <a:spcPts val="0"/>
                        </a:spcAft>
                        <a:buNone/>
                      </a:pPr>
                      <a:r>
                        <a:rPr lang="zh-TW" sz="1600"/>
                        <a:t>1/07~1/13</a:t>
                      </a:r>
                      <a:endParaRPr sz="1600"/>
                    </a:p>
                  </a:txBody>
                  <a:tcPr marT="91425" marB="91425" marR="91425" marL="91425" anchor="ctr">
                    <a:solidFill>
                      <a:schemeClr val="dk2"/>
                    </a:solidFill>
                  </a:tcPr>
                </a:tc>
                <a:tc>
                  <a:txBody>
                    <a:bodyPr>
                      <a:noAutofit/>
                    </a:bodyPr>
                    <a:lstStyle/>
                    <a:p>
                      <a:pPr indent="0" lvl="0" marL="0" rtl="0">
                        <a:spcBef>
                          <a:spcPts val="0"/>
                        </a:spcBef>
                        <a:spcAft>
                          <a:spcPts val="0"/>
                        </a:spcAft>
                        <a:buNone/>
                      </a:pPr>
                      <a:r>
                        <a:rPr lang="zh-TW" sz="1600"/>
                        <a:t>做出task2的結果得到角色死亡可能性</a:t>
                      </a:r>
                      <a:endParaRPr sz="1600"/>
                    </a:p>
                  </a:txBody>
                  <a:tcPr marT="91425" marB="91425" marR="91425" marL="91425" anchor="ctr">
                    <a:solidFill>
                      <a:schemeClr val="dk2"/>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Shape 2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References</a:t>
            </a:r>
            <a:endParaRPr/>
          </a:p>
        </p:txBody>
      </p:sp>
      <p:sp>
        <p:nvSpPr>
          <p:cNvPr id="217" name="Shape 21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nSpc>
                <a:spcPct val="150000"/>
              </a:lnSpc>
              <a:spcBef>
                <a:spcPts val="0"/>
              </a:spcBef>
              <a:spcAft>
                <a:spcPts val="0"/>
              </a:spcAft>
              <a:buClr>
                <a:srgbClr val="FFFFFF"/>
              </a:buClr>
              <a:buSzPts val="1600"/>
              <a:buChar char="●"/>
            </a:pPr>
            <a:r>
              <a:rPr lang="zh-TW" sz="1600" u="sng">
                <a:solidFill>
                  <a:srgbClr val="FFFFFF"/>
                </a:solidFill>
                <a:hlinkClick r:id="rId3"/>
              </a:rPr>
              <a:t>http://gameofthrones.wikia.com/wiki/Game_of_Thrones_Wiki</a:t>
            </a:r>
            <a:endParaRPr sz="1600">
              <a:solidFill>
                <a:srgbClr val="FFFFFF"/>
              </a:solidFill>
            </a:endParaRPr>
          </a:p>
          <a:p>
            <a:pPr indent="-330200" lvl="0" marL="457200" rtl="0">
              <a:lnSpc>
                <a:spcPct val="150000"/>
              </a:lnSpc>
              <a:spcBef>
                <a:spcPts val="0"/>
              </a:spcBef>
              <a:spcAft>
                <a:spcPts val="0"/>
              </a:spcAft>
              <a:buClr>
                <a:srgbClr val="FFFFFF"/>
              </a:buClr>
              <a:buSzPts val="1600"/>
              <a:buChar char="●"/>
            </a:pPr>
            <a:r>
              <a:rPr lang="zh-TW" sz="1700" u="sng">
                <a:solidFill>
                  <a:srgbClr val="FFFFFF"/>
                </a:solidFill>
                <a:latin typeface="Arial"/>
                <a:ea typeface="Arial"/>
                <a:cs typeface="Arial"/>
                <a:sym typeface="Arial"/>
                <a:hlinkClick r:id="rId4"/>
              </a:rPr>
              <a:t>http://www.199it.com/archives/627665.html</a:t>
            </a:r>
            <a:endParaRPr sz="1600">
              <a:solidFill>
                <a:srgbClr val="FFFFFF"/>
              </a:solidFill>
            </a:endParaRPr>
          </a:p>
          <a:p>
            <a:pPr indent="-330200" lvl="0" marL="457200" rtl="0">
              <a:lnSpc>
                <a:spcPct val="150000"/>
              </a:lnSpc>
              <a:spcBef>
                <a:spcPts val="0"/>
              </a:spcBef>
              <a:spcAft>
                <a:spcPts val="0"/>
              </a:spcAft>
              <a:buClr>
                <a:srgbClr val="FFFFFF"/>
              </a:buClr>
              <a:buSzPts val="1600"/>
              <a:buChar char="●"/>
            </a:pPr>
            <a:r>
              <a:rPr lang="zh-TW" sz="1600" u="sng">
                <a:solidFill>
                  <a:srgbClr val="FFFFFF"/>
                </a:solidFill>
                <a:hlinkClick r:id="rId5"/>
              </a:rPr>
              <a:t>https://www.kaggle.com/mylesoneill/game-of-thrones</a:t>
            </a:r>
            <a:endParaRPr sz="1600">
              <a:solidFill>
                <a:srgbClr val="FFFFFF"/>
              </a:solidFill>
            </a:endParaRPr>
          </a:p>
          <a:p>
            <a:pPr indent="-330200" lvl="0" marL="457200" rtl="0">
              <a:lnSpc>
                <a:spcPct val="150000"/>
              </a:lnSpc>
              <a:spcBef>
                <a:spcPts val="0"/>
              </a:spcBef>
              <a:spcAft>
                <a:spcPts val="0"/>
              </a:spcAft>
              <a:buClr>
                <a:srgbClr val="FFFFFF"/>
              </a:buClr>
              <a:buSzPts val="1600"/>
              <a:buChar char="●"/>
            </a:pPr>
            <a:r>
              <a:rPr lang="zh-TW" sz="1600" u="sng">
                <a:solidFill>
                  <a:srgbClr val="FFFFFF"/>
                </a:solidFill>
                <a:hlinkClick r:id="rId6"/>
              </a:rPr>
              <a:t>https://github.com/jeffreylancaster/game-of-thrones</a:t>
            </a:r>
            <a:endParaRPr sz="1700">
              <a:solidFill>
                <a:srgbClr val="FFFFFF"/>
              </a:solidFill>
            </a:endParaRPr>
          </a:p>
          <a:p>
            <a:pPr indent="-330200" lvl="0" marL="457200" rtl="0">
              <a:lnSpc>
                <a:spcPct val="150000"/>
              </a:lnSpc>
              <a:spcBef>
                <a:spcPts val="0"/>
              </a:spcBef>
              <a:spcAft>
                <a:spcPts val="0"/>
              </a:spcAft>
              <a:buClr>
                <a:srgbClr val="FFFFFF"/>
              </a:buClr>
              <a:buSzPts val="1600"/>
              <a:buChar char="●"/>
            </a:pPr>
            <a:r>
              <a:rPr lang="zh-TW" sz="1600" u="sng">
                <a:solidFill>
                  <a:srgbClr val="FFFFFF"/>
                </a:solidFill>
                <a:hlinkClick r:id="rId7"/>
              </a:rPr>
              <a:t>http://persischempaka.blogspot.tw/2012/04/game-of-thronestxt.html</a:t>
            </a:r>
            <a:endParaRPr sz="16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Shape 14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Outline</a:t>
            </a:r>
            <a:endParaRPr/>
          </a:p>
        </p:txBody>
      </p:sp>
      <p:sp>
        <p:nvSpPr>
          <p:cNvPr id="141" name="Shape 141"/>
          <p:cNvSpPr txBox="1"/>
          <p:nvPr>
            <p:ph idx="1" type="body"/>
          </p:nvPr>
        </p:nvSpPr>
        <p:spPr>
          <a:xfrm>
            <a:off x="1297500" y="1043275"/>
            <a:ext cx="70389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zh-TW" sz="1800"/>
              <a:t>Mining Tasks Description </a:t>
            </a:r>
            <a:endParaRPr sz="1800"/>
          </a:p>
          <a:p>
            <a:pPr indent="-342900" lvl="0" marL="457200" rtl="0">
              <a:spcBef>
                <a:spcPts val="0"/>
              </a:spcBef>
              <a:spcAft>
                <a:spcPts val="0"/>
              </a:spcAft>
              <a:buSzPts val="1800"/>
              <a:buChar char="●"/>
            </a:pPr>
            <a:r>
              <a:rPr lang="zh-TW" sz="1800"/>
              <a:t>Problem Definitions </a:t>
            </a:r>
            <a:endParaRPr sz="1800"/>
          </a:p>
          <a:p>
            <a:pPr indent="-342900" lvl="0" marL="457200" rtl="0">
              <a:spcBef>
                <a:spcPts val="0"/>
              </a:spcBef>
              <a:spcAft>
                <a:spcPts val="0"/>
              </a:spcAft>
              <a:buSzPts val="1800"/>
              <a:buChar char="●"/>
            </a:pPr>
            <a:r>
              <a:rPr lang="zh-TW" sz="1800"/>
              <a:t>Existing Works </a:t>
            </a:r>
            <a:endParaRPr sz="1800"/>
          </a:p>
          <a:p>
            <a:pPr indent="-342900" lvl="0" marL="457200" rtl="0">
              <a:spcBef>
                <a:spcPts val="0"/>
              </a:spcBef>
              <a:spcAft>
                <a:spcPts val="0"/>
              </a:spcAft>
              <a:buSzPts val="1800"/>
              <a:buChar char="●"/>
            </a:pPr>
            <a:r>
              <a:rPr lang="zh-TW" sz="1800"/>
              <a:t>Dataset Descriptions </a:t>
            </a:r>
            <a:endParaRPr sz="1800"/>
          </a:p>
          <a:p>
            <a:pPr indent="-342900" lvl="0" marL="457200" rtl="0">
              <a:spcBef>
                <a:spcPts val="0"/>
              </a:spcBef>
              <a:spcAft>
                <a:spcPts val="0"/>
              </a:spcAft>
              <a:buSzPts val="1800"/>
              <a:buChar char="●"/>
            </a:pPr>
            <a:r>
              <a:rPr lang="zh-TW" sz="1800"/>
              <a:t>Expected Solutions / Methods </a:t>
            </a:r>
            <a:endParaRPr sz="1800"/>
          </a:p>
          <a:p>
            <a:pPr indent="-342900" lvl="1" marL="914400" rtl="0">
              <a:spcBef>
                <a:spcPts val="0"/>
              </a:spcBef>
              <a:spcAft>
                <a:spcPts val="0"/>
              </a:spcAft>
              <a:buSzPts val="1800"/>
              <a:buChar char="○"/>
            </a:pPr>
            <a:r>
              <a:rPr lang="zh-TW" sz="1800"/>
              <a:t>The Reasons </a:t>
            </a:r>
            <a:endParaRPr sz="1800"/>
          </a:p>
          <a:p>
            <a:pPr indent="-342900" lvl="1" marL="914400" rtl="0">
              <a:spcBef>
                <a:spcPts val="0"/>
              </a:spcBef>
              <a:spcAft>
                <a:spcPts val="0"/>
              </a:spcAft>
              <a:buSzPts val="1800"/>
              <a:buChar char="○"/>
            </a:pPr>
            <a:r>
              <a:rPr lang="zh-TW" sz="1800"/>
              <a:t>Existing Library / Packages</a:t>
            </a:r>
            <a:endParaRPr sz="1800"/>
          </a:p>
          <a:p>
            <a:pPr indent="-342900" lvl="0" marL="457200" rtl="0">
              <a:spcBef>
                <a:spcPts val="0"/>
              </a:spcBef>
              <a:spcAft>
                <a:spcPts val="0"/>
              </a:spcAft>
              <a:buSzPts val="1800"/>
              <a:buChar char="●"/>
            </a:pPr>
            <a:r>
              <a:rPr lang="zh-TW" sz="1800"/>
              <a:t>What We Have Done</a:t>
            </a:r>
            <a:endParaRPr sz="1800"/>
          </a:p>
          <a:p>
            <a:pPr indent="-342900" lvl="0" marL="457200" rtl="0">
              <a:spcBef>
                <a:spcPts val="0"/>
              </a:spcBef>
              <a:spcAft>
                <a:spcPts val="0"/>
              </a:spcAft>
              <a:buSzPts val="1800"/>
              <a:buChar char="●"/>
            </a:pPr>
            <a:r>
              <a:rPr lang="zh-TW" sz="1800"/>
              <a:t>Challenges</a:t>
            </a:r>
            <a:endParaRPr sz="1800"/>
          </a:p>
          <a:p>
            <a:pPr indent="-342900" lvl="0" marL="457200" rtl="0">
              <a:spcBef>
                <a:spcPts val="0"/>
              </a:spcBef>
              <a:spcAft>
                <a:spcPts val="0"/>
              </a:spcAft>
              <a:buSzPts val="1800"/>
              <a:buChar char="●"/>
            </a:pPr>
            <a:r>
              <a:rPr lang="zh-TW" sz="1800"/>
              <a:t>Plans</a:t>
            </a:r>
            <a:endParaRPr sz="1800"/>
          </a:p>
          <a:p>
            <a:pPr indent="-342900" lvl="0" marL="457200" rtl="0">
              <a:spcBef>
                <a:spcPts val="0"/>
              </a:spcBef>
              <a:spcAft>
                <a:spcPts val="0"/>
              </a:spcAft>
              <a:buSzPts val="1800"/>
              <a:buChar char="●"/>
            </a:pPr>
            <a:r>
              <a:rPr lang="zh-TW" sz="1800"/>
              <a:t>Reference</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Shape 14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zh-TW">
                <a:solidFill>
                  <a:srgbClr val="FFFFFF"/>
                </a:solidFill>
              </a:rPr>
              <a:t>What are the mining tasks？</a:t>
            </a:r>
            <a:endParaRPr>
              <a:solidFill>
                <a:srgbClr val="FFFFFF"/>
              </a:solidFill>
            </a:endParaRPr>
          </a:p>
          <a:p>
            <a:pPr indent="0" lvl="0" marL="0">
              <a:spcBef>
                <a:spcPts val="0"/>
              </a:spcBef>
              <a:spcAft>
                <a:spcPts val="0"/>
              </a:spcAft>
              <a:buNone/>
            </a:pPr>
            <a:r>
              <a:t/>
            </a:r>
            <a:endParaRPr/>
          </a:p>
        </p:txBody>
      </p:sp>
      <p:sp>
        <p:nvSpPr>
          <p:cNvPr id="147" name="Shape 14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55600" lvl="0" marL="457200" rtl="0">
              <a:lnSpc>
                <a:spcPct val="150000"/>
              </a:lnSpc>
              <a:spcBef>
                <a:spcPts val="0"/>
              </a:spcBef>
              <a:spcAft>
                <a:spcPts val="0"/>
              </a:spcAft>
              <a:buSzPts val="2000"/>
              <a:buChar char="●"/>
            </a:pPr>
            <a:r>
              <a:rPr b="1" lang="zh-TW" sz="2000"/>
              <a:t>Task 1：視覺化角色之間的關係</a:t>
            </a:r>
            <a:endParaRPr b="1" sz="2000"/>
          </a:p>
          <a:p>
            <a:pPr indent="-330200" lvl="1" marL="914400" rtl="0">
              <a:lnSpc>
                <a:spcPct val="150000"/>
              </a:lnSpc>
              <a:spcBef>
                <a:spcPts val="0"/>
              </a:spcBef>
              <a:spcAft>
                <a:spcPts val="0"/>
              </a:spcAft>
              <a:buSzPts val="1600"/>
              <a:buChar char="○"/>
            </a:pPr>
            <a:r>
              <a:rPr lang="zh-TW" sz="1600"/>
              <a:t>書中出現的角色眾多，而且他們之間的關係也錯綜複雜，因此我們希望能用視覺化的方式找出哪些角色之間比較有比較大的關聯性。</a:t>
            </a:r>
            <a:endParaRPr sz="1600"/>
          </a:p>
          <a:p>
            <a:pPr indent="0" lvl="0" marL="0" marR="0" rtl="0" algn="l">
              <a:lnSpc>
                <a:spcPct val="150000"/>
              </a:lnSpc>
              <a:spcBef>
                <a:spcPts val="1600"/>
              </a:spcBef>
              <a:spcAft>
                <a:spcPts val="1600"/>
              </a:spcAft>
              <a:buNone/>
            </a:pPr>
            <a:r>
              <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Shape 15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solidFill>
                  <a:srgbClr val="FFFFFF"/>
                </a:solidFill>
              </a:rPr>
              <a:t>What are the mining tasks？</a:t>
            </a:r>
            <a:endParaRPr/>
          </a:p>
        </p:txBody>
      </p:sp>
      <p:sp>
        <p:nvSpPr>
          <p:cNvPr id="153" name="Shape 15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55600" lvl="0" marL="457200" rtl="0">
              <a:lnSpc>
                <a:spcPct val="150000"/>
              </a:lnSpc>
              <a:spcBef>
                <a:spcPts val="0"/>
              </a:spcBef>
              <a:spcAft>
                <a:spcPts val="0"/>
              </a:spcAft>
              <a:buClr>
                <a:srgbClr val="FFFFFF"/>
              </a:buClr>
              <a:buSzPts val="2000"/>
              <a:buFont typeface="Montserrat"/>
              <a:buChar char="●"/>
            </a:pPr>
            <a:r>
              <a:rPr b="1" lang="zh-TW" sz="2000"/>
              <a:t>Task 2：預測角色死亡可能性</a:t>
            </a:r>
            <a:endParaRPr b="1" sz="2000"/>
          </a:p>
          <a:p>
            <a:pPr indent="-330200" lvl="1" marL="914400" rtl="0">
              <a:lnSpc>
                <a:spcPct val="150000"/>
              </a:lnSpc>
              <a:spcBef>
                <a:spcPts val="0"/>
              </a:spcBef>
              <a:spcAft>
                <a:spcPts val="0"/>
              </a:spcAft>
              <a:buSzPts val="1600"/>
              <a:buChar char="○"/>
            </a:pPr>
            <a:r>
              <a:rPr lang="zh-TW" sz="1600"/>
              <a:t>在冰與火之歌裡最讓人好奇與虐心的就是「死亡」，有人說不要期待任何角色是主角，也許在下一幕就會意外身亡，因此我們想以資料科學的方式統計分析，其中死亡是否有規律或是預期性。</a:t>
            </a:r>
            <a:br>
              <a:rPr lang="zh-TW" sz="1600"/>
            </a:b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solidFill>
                  <a:srgbClr val="FFFFFF"/>
                </a:solidFill>
              </a:rPr>
              <a:t>Problem Definitions</a:t>
            </a:r>
            <a:endParaRPr>
              <a:solidFill>
                <a:srgbClr val="FFFFFF"/>
              </a:solidFill>
            </a:endParaRPr>
          </a:p>
        </p:txBody>
      </p:sp>
      <p:sp>
        <p:nvSpPr>
          <p:cNvPr id="159" name="Shape 159"/>
          <p:cNvSpPr txBox="1"/>
          <p:nvPr>
            <p:ph idx="1" type="body"/>
          </p:nvPr>
        </p:nvSpPr>
        <p:spPr>
          <a:xfrm>
            <a:off x="1105500" y="1307850"/>
            <a:ext cx="7038900" cy="3300000"/>
          </a:xfrm>
          <a:prstGeom prst="rect">
            <a:avLst/>
          </a:prstGeom>
        </p:spPr>
        <p:txBody>
          <a:bodyPr anchorCtr="0" anchor="t" bIns="91425" lIns="91425" spcFirstLastPara="1" rIns="91425" wrap="square" tIns="91425">
            <a:noAutofit/>
          </a:bodyPr>
          <a:lstStyle/>
          <a:p>
            <a:pPr indent="-330200" lvl="0" marL="457200" rtl="0">
              <a:spcBef>
                <a:spcPts val="0"/>
              </a:spcBef>
              <a:spcAft>
                <a:spcPts val="0"/>
              </a:spcAft>
              <a:buSzPts val="1600"/>
              <a:buChar char="●"/>
            </a:pPr>
            <a:r>
              <a:rPr lang="zh-TW" sz="1600"/>
              <a:t>Task </a:t>
            </a:r>
            <a:r>
              <a:rPr lang="zh-TW" sz="1600"/>
              <a:t>1 (Relationship) :</a:t>
            </a:r>
            <a:endParaRPr sz="1600"/>
          </a:p>
          <a:p>
            <a:pPr indent="-330200" lvl="1" marL="914400" rtl="0">
              <a:spcBef>
                <a:spcPts val="0"/>
              </a:spcBef>
              <a:spcAft>
                <a:spcPts val="0"/>
              </a:spcAft>
              <a:buSzPts val="1600"/>
              <a:buChar char="○"/>
            </a:pPr>
            <a:r>
              <a:rPr lang="zh-TW" sz="1600"/>
              <a:t>Input : Preprocessing Novel Data</a:t>
            </a:r>
            <a:endParaRPr sz="1600"/>
          </a:p>
          <a:p>
            <a:pPr indent="-330200" lvl="2" marL="1371600" rtl="0">
              <a:spcBef>
                <a:spcPts val="0"/>
              </a:spcBef>
              <a:spcAft>
                <a:spcPts val="0"/>
              </a:spcAft>
              <a:buSzPts val="1600"/>
              <a:buChar char="■"/>
            </a:pPr>
            <a:r>
              <a:rPr lang="zh-TW" sz="1600"/>
              <a:t>紀錄所有角色在哪裡出現</a:t>
            </a:r>
            <a:endParaRPr sz="1600"/>
          </a:p>
          <a:p>
            <a:pPr indent="-330200" lvl="1" marL="914400" rtl="0">
              <a:spcBef>
                <a:spcPts val="0"/>
              </a:spcBef>
              <a:spcAft>
                <a:spcPts val="0"/>
              </a:spcAft>
              <a:buSzPts val="1600"/>
              <a:buChar char="○"/>
            </a:pPr>
            <a:r>
              <a:rPr lang="zh-TW" sz="1600"/>
              <a:t>Output : Relationship Picture</a:t>
            </a:r>
            <a:endParaRPr sz="1600"/>
          </a:p>
          <a:p>
            <a:pPr indent="-330200" lvl="0" marL="457200" rtl="0">
              <a:spcBef>
                <a:spcPts val="0"/>
              </a:spcBef>
              <a:spcAft>
                <a:spcPts val="0"/>
              </a:spcAft>
              <a:buSzPts val="1600"/>
              <a:buChar char="●"/>
            </a:pPr>
            <a:r>
              <a:rPr lang="zh-TW" sz="1600"/>
              <a:t>Task 2 (Predict Death) :</a:t>
            </a:r>
            <a:endParaRPr sz="1600"/>
          </a:p>
          <a:p>
            <a:pPr indent="-330200" lvl="1" marL="914400" rtl="0">
              <a:spcBef>
                <a:spcPts val="0"/>
              </a:spcBef>
              <a:spcAft>
                <a:spcPts val="0"/>
              </a:spcAft>
              <a:buSzPts val="1600"/>
              <a:buChar char="○"/>
            </a:pPr>
            <a:r>
              <a:rPr lang="zh-TW" sz="1600"/>
              <a:t>Input : Character Feature Tabel</a:t>
            </a:r>
            <a:endParaRPr sz="1600"/>
          </a:p>
          <a:p>
            <a:pPr indent="-330200" lvl="2" marL="1371600" rtl="0">
              <a:spcBef>
                <a:spcPts val="0"/>
              </a:spcBef>
              <a:spcAft>
                <a:spcPts val="0"/>
              </a:spcAft>
              <a:buSzPts val="1600"/>
              <a:buChar char="■"/>
            </a:pPr>
            <a:r>
              <a:rPr lang="zh-TW" sz="1600"/>
              <a:t>From Kaggle</a:t>
            </a:r>
            <a:endParaRPr sz="1600"/>
          </a:p>
          <a:p>
            <a:pPr indent="-330200" lvl="2" marL="1371600" rtl="0">
              <a:spcBef>
                <a:spcPts val="0"/>
              </a:spcBef>
              <a:spcAft>
                <a:spcPts val="0"/>
              </a:spcAft>
              <a:buSzPts val="1600"/>
              <a:buChar char="■"/>
            </a:pPr>
            <a:r>
              <a:rPr lang="zh-TW" sz="1600"/>
              <a:t>With Relationship Output</a:t>
            </a:r>
            <a:endParaRPr sz="1600"/>
          </a:p>
          <a:p>
            <a:pPr indent="-330200" lvl="2" marL="1371600" rtl="0">
              <a:spcBef>
                <a:spcPts val="0"/>
              </a:spcBef>
              <a:spcAft>
                <a:spcPts val="0"/>
              </a:spcAft>
              <a:buSzPts val="1600"/>
              <a:buChar char="■"/>
            </a:pPr>
            <a:r>
              <a:rPr lang="zh-TW" sz="1600"/>
              <a:t>新增自己mining的Feature</a:t>
            </a:r>
            <a:endParaRPr sz="1600"/>
          </a:p>
          <a:p>
            <a:pPr indent="-330200" lvl="1" marL="914400" rtl="0">
              <a:spcBef>
                <a:spcPts val="0"/>
              </a:spcBef>
              <a:spcAft>
                <a:spcPts val="0"/>
              </a:spcAft>
              <a:buSzPts val="1600"/>
              <a:buChar char="○"/>
            </a:pPr>
            <a:r>
              <a:rPr lang="zh-TW" sz="1600"/>
              <a:t>Output : Death Probability of Each Character</a:t>
            </a:r>
            <a:endParaRPr sz="1600"/>
          </a:p>
        </p:txBody>
      </p:sp>
      <p:pic>
        <p:nvPicPr>
          <p:cNvPr descr="fullnetworkresize10png.jpeg" id="160" name="Shape 160"/>
          <p:cNvPicPr preferRelativeResize="0"/>
          <p:nvPr/>
        </p:nvPicPr>
        <p:blipFill>
          <a:blip r:embed="rId3">
            <a:alphaModFix/>
          </a:blip>
          <a:stretch>
            <a:fillRect/>
          </a:stretch>
        </p:blipFill>
        <p:spPr>
          <a:xfrm>
            <a:off x="5824975" y="1168175"/>
            <a:ext cx="3258077" cy="2441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solidFill>
                  <a:srgbClr val="FFFFFF"/>
                </a:solidFill>
              </a:rPr>
              <a:t>E</a:t>
            </a:r>
            <a:r>
              <a:rPr lang="zh-TW">
                <a:solidFill>
                  <a:srgbClr val="FFFFFF"/>
                </a:solidFill>
              </a:rPr>
              <a:t>xisting Works</a:t>
            </a:r>
            <a:endParaRPr>
              <a:solidFill>
                <a:srgbClr val="FFFFFF"/>
              </a:solidFill>
            </a:endParaRPr>
          </a:p>
        </p:txBody>
      </p:sp>
      <p:sp>
        <p:nvSpPr>
          <p:cNvPr id="166" name="Shape 166"/>
          <p:cNvSpPr txBox="1"/>
          <p:nvPr>
            <p:ph idx="1" type="body"/>
          </p:nvPr>
        </p:nvSpPr>
        <p:spPr>
          <a:xfrm>
            <a:off x="1297500" y="1395025"/>
            <a:ext cx="6283500" cy="2911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Clr>
                <a:srgbClr val="F5F5F5"/>
              </a:buClr>
              <a:buSzPts val="1800"/>
              <a:buChar char="●"/>
            </a:pPr>
            <a:r>
              <a:rPr lang="zh-TW" sz="1800">
                <a:solidFill>
                  <a:srgbClr val="F5F5F5"/>
                </a:solidFill>
                <a:highlight>
                  <a:srgbClr val="1F1F1F"/>
                </a:highlight>
              </a:rPr>
              <a:t>JavaScript Course at the Technical University of Munich</a:t>
            </a:r>
            <a:endParaRPr sz="1800">
              <a:solidFill>
                <a:srgbClr val="F5F5F5"/>
              </a:solidFill>
              <a:highlight>
                <a:srgbClr val="1F1F1F"/>
              </a:highlight>
            </a:endParaRPr>
          </a:p>
          <a:p>
            <a:pPr indent="-342900" lvl="0" marL="457200" rtl="0">
              <a:spcBef>
                <a:spcPts val="0"/>
              </a:spcBef>
              <a:spcAft>
                <a:spcPts val="0"/>
              </a:spcAft>
              <a:buClr>
                <a:srgbClr val="F5F5F5"/>
              </a:buClr>
              <a:buSzPts val="1800"/>
              <a:buChar char="●"/>
            </a:pPr>
            <a:r>
              <a:rPr lang="zh-TW" sz="1800">
                <a:solidFill>
                  <a:srgbClr val="F5F5F5"/>
                </a:solidFill>
                <a:highlight>
                  <a:srgbClr val="1F1F1F"/>
                </a:highlight>
              </a:rPr>
              <a:t>Sequential Minimal Optimization Algorithm</a:t>
            </a:r>
            <a:endParaRPr sz="1800">
              <a:solidFill>
                <a:srgbClr val="F5F5F5"/>
              </a:solidFill>
              <a:highlight>
                <a:srgbClr val="1F1F1F"/>
              </a:highlight>
            </a:endParaRPr>
          </a:p>
          <a:p>
            <a:pPr indent="-342900" lvl="0" marL="457200" rtl="0">
              <a:spcBef>
                <a:spcPts val="0"/>
              </a:spcBef>
              <a:spcAft>
                <a:spcPts val="0"/>
              </a:spcAft>
              <a:buClr>
                <a:srgbClr val="F5F5F5"/>
              </a:buClr>
              <a:buSzPts val="1800"/>
              <a:buChar char="●"/>
            </a:pPr>
            <a:r>
              <a:rPr lang="zh-TW" sz="1800">
                <a:solidFill>
                  <a:srgbClr val="F5F5F5"/>
                </a:solidFill>
                <a:highlight>
                  <a:srgbClr val="1F1F1F"/>
                </a:highlight>
              </a:rPr>
              <a:t>Precision : 49%</a:t>
            </a:r>
            <a:endParaRPr sz="1800">
              <a:solidFill>
                <a:srgbClr val="F5F5F5"/>
              </a:solidFill>
              <a:highlight>
                <a:srgbClr val="1F1F1F"/>
              </a:highlight>
            </a:endParaRPr>
          </a:p>
          <a:p>
            <a:pPr indent="-342900" lvl="0" marL="457200" rtl="0">
              <a:spcBef>
                <a:spcPts val="0"/>
              </a:spcBef>
              <a:spcAft>
                <a:spcPts val="0"/>
              </a:spcAft>
              <a:buClr>
                <a:srgbClr val="F5F5F5"/>
              </a:buClr>
              <a:buSzPts val="1800"/>
              <a:buChar char="●"/>
            </a:pPr>
            <a:r>
              <a:rPr lang="zh-TW" sz="1800">
                <a:solidFill>
                  <a:srgbClr val="F5F5F5"/>
                </a:solidFill>
                <a:highlight>
                  <a:srgbClr val="1F1F1F"/>
                </a:highlight>
              </a:rPr>
              <a:t>Goal : Improve Precision</a:t>
            </a:r>
            <a:endParaRPr sz="1800">
              <a:solidFill>
                <a:srgbClr val="F5F5F5"/>
              </a:solidFill>
              <a:highlight>
                <a:srgbClr val="1F1F1F"/>
              </a:highlight>
            </a:endParaRPr>
          </a:p>
        </p:txBody>
      </p:sp>
      <p:pic>
        <p:nvPicPr>
          <p:cNvPr id="167" name="Shape 167"/>
          <p:cNvPicPr preferRelativeResize="0"/>
          <p:nvPr/>
        </p:nvPicPr>
        <p:blipFill>
          <a:blip r:embed="rId3">
            <a:alphaModFix/>
          </a:blip>
          <a:stretch>
            <a:fillRect/>
          </a:stretch>
        </p:blipFill>
        <p:spPr>
          <a:xfrm>
            <a:off x="4443886" y="2280175"/>
            <a:ext cx="4405527" cy="2396949"/>
          </a:xfrm>
          <a:prstGeom prst="rect">
            <a:avLst/>
          </a:prstGeom>
          <a:noFill/>
          <a:ln>
            <a:noFill/>
          </a:ln>
        </p:spPr>
      </p:pic>
      <p:sp>
        <p:nvSpPr>
          <p:cNvPr id="168" name="Shape 168"/>
          <p:cNvSpPr txBox="1"/>
          <p:nvPr/>
        </p:nvSpPr>
        <p:spPr>
          <a:xfrm>
            <a:off x="3883450" y="503700"/>
            <a:ext cx="5949000" cy="6942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zh-TW" sz="1100" u="sng">
                <a:solidFill>
                  <a:schemeClr val="accent5"/>
                </a:solidFill>
                <a:latin typeface="Lato"/>
                <a:ea typeface="Lato"/>
                <a:cs typeface="Lato"/>
                <a:sym typeface="Lato"/>
                <a:hlinkClick r:id="rId4"/>
              </a:rPr>
              <a:t>https://got.show/machine-learning-algorithm-predicts-death-game-of-thrones</a:t>
            </a:r>
            <a:endParaRPr sz="13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Shape 17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Dataset Descriptions</a:t>
            </a:r>
            <a:endParaRPr/>
          </a:p>
        </p:txBody>
      </p:sp>
      <p:sp>
        <p:nvSpPr>
          <p:cNvPr id="174" name="Shape 17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6550" lvl="0" marL="457200" rtl="0">
              <a:lnSpc>
                <a:spcPct val="150000"/>
              </a:lnSpc>
              <a:spcBef>
                <a:spcPts val="0"/>
              </a:spcBef>
              <a:spcAft>
                <a:spcPts val="0"/>
              </a:spcAft>
              <a:buSzPts val="1700"/>
              <a:buChar char="●"/>
            </a:pPr>
            <a:r>
              <a:rPr lang="zh-TW" sz="1700"/>
              <a:t>Book 1 ～ Book5</a:t>
            </a:r>
            <a:endParaRPr sz="1700"/>
          </a:p>
          <a:p>
            <a:pPr indent="-336550" lvl="1" marL="914400" rtl="0">
              <a:lnSpc>
                <a:spcPct val="150000"/>
              </a:lnSpc>
              <a:spcBef>
                <a:spcPts val="0"/>
              </a:spcBef>
              <a:spcAft>
                <a:spcPts val="0"/>
              </a:spcAft>
              <a:buSzPts val="1700"/>
              <a:buChar char="○"/>
            </a:pPr>
            <a:r>
              <a:rPr lang="zh-TW" sz="1700"/>
              <a:t>每個人物的名字出現在書的哪一集、哪一頁、哪一行</a:t>
            </a:r>
            <a:endParaRPr sz="1700"/>
          </a:p>
          <a:p>
            <a:pPr indent="-336550" lvl="0" marL="457200" rtl="0">
              <a:lnSpc>
                <a:spcPct val="150000"/>
              </a:lnSpc>
              <a:spcBef>
                <a:spcPts val="0"/>
              </a:spcBef>
              <a:spcAft>
                <a:spcPts val="0"/>
              </a:spcAft>
              <a:buSzPts val="1700"/>
              <a:buChar char="●"/>
            </a:pPr>
            <a:r>
              <a:rPr lang="zh-TW" sz="1700"/>
              <a:t>Kaggle</a:t>
            </a:r>
            <a:endParaRPr sz="1700"/>
          </a:p>
          <a:p>
            <a:pPr indent="-336550" lvl="1" marL="914400" rtl="0">
              <a:lnSpc>
                <a:spcPct val="150000"/>
              </a:lnSpc>
              <a:spcBef>
                <a:spcPts val="0"/>
              </a:spcBef>
              <a:spcAft>
                <a:spcPts val="0"/>
              </a:spcAft>
              <a:buSzPts val="1700"/>
              <a:buChar char="○"/>
            </a:pPr>
            <a:r>
              <a:rPr lang="zh-TW" sz="1700"/>
              <a:t>Kaggle 上</a:t>
            </a:r>
            <a:r>
              <a:rPr lang="zh-TW" sz="1700"/>
              <a:t>別人整理好的 dataset，包含了人物所屬的家族、性別、是否是貴族、父母是誰等等的許多欄位</a:t>
            </a:r>
            <a:endParaRPr sz="1700"/>
          </a:p>
          <a:p>
            <a:pPr indent="-336550" lvl="1" marL="914400">
              <a:lnSpc>
                <a:spcPct val="150000"/>
              </a:lnSpc>
              <a:spcBef>
                <a:spcPts val="0"/>
              </a:spcBef>
              <a:spcAft>
                <a:spcPts val="0"/>
              </a:spcAft>
              <a:buSzPts val="1700"/>
              <a:buChar char="○"/>
            </a:pPr>
            <a:r>
              <a:rPr lang="zh-TW" sz="1700"/>
              <a:t>加上自己在task1得到的結果和自己額外mining的feature</a:t>
            </a:r>
            <a:endParaRPr sz="1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Shape 17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Expected solutions/methods</a:t>
            </a:r>
            <a:endParaRPr/>
          </a:p>
        </p:txBody>
      </p:sp>
      <p:sp>
        <p:nvSpPr>
          <p:cNvPr id="180" name="Shape 180"/>
          <p:cNvSpPr txBox="1"/>
          <p:nvPr>
            <p:ph idx="1" type="body"/>
          </p:nvPr>
        </p:nvSpPr>
        <p:spPr>
          <a:xfrm>
            <a:off x="1052550" y="1094600"/>
            <a:ext cx="7335300" cy="3364500"/>
          </a:xfrm>
          <a:prstGeom prst="rect">
            <a:avLst/>
          </a:prstGeom>
        </p:spPr>
        <p:txBody>
          <a:bodyPr anchorCtr="0" anchor="t" bIns="91425" lIns="91425" spcFirstLastPara="1" rIns="91425" wrap="square" tIns="91425">
            <a:noAutofit/>
          </a:bodyPr>
          <a:lstStyle/>
          <a:p>
            <a:pPr indent="-323850" lvl="0" marL="457200" rtl="0">
              <a:spcBef>
                <a:spcPts val="0"/>
              </a:spcBef>
              <a:spcAft>
                <a:spcPts val="0"/>
              </a:spcAft>
              <a:buSzPts val="1500"/>
              <a:buChar char="●"/>
            </a:pPr>
            <a:r>
              <a:rPr lang="zh-TW" sz="1500"/>
              <a:t>Task 1: 人物關係圖 </a:t>
            </a:r>
            <a:r>
              <a:rPr lang="zh-TW" sz="1500"/>
              <a:t>Main Roles Relationship</a:t>
            </a:r>
            <a:endParaRPr sz="1500"/>
          </a:p>
          <a:p>
            <a:pPr indent="-323850" lvl="1" marL="914400" rtl="0">
              <a:spcBef>
                <a:spcPts val="0"/>
              </a:spcBef>
              <a:spcAft>
                <a:spcPts val="0"/>
              </a:spcAft>
              <a:buSzPts val="1500"/>
              <a:buChar char="○"/>
            </a:pPr>
            <a:r>
              <a:rPr lang="zh-TW" sz="1500"/>
              <a:t>從每一冊中擷取有出現主角的句子(Attribute:出現的冊、單元、頁數、行數)</a:t>
            </a:r>
            <a:endParaRPr sz="1500"/>
          </a:p>
          <a:p>
            <a:pPr indent="-323850" lvl="1" marL="914400" rtl="0">
              <a:spcBef>
                <a:spcPts val="0"/>
              </a:spcBef>
              <a:spcAft>
                <a:spcPts val="0"/>
              </a:spcAft>
              <a:buSzPts val="1500"/>
              <a:buChar char="○"/>
            </a:pPr>
            <a:r>
              <a:rPr lang="zh-TW" sz="1500"/>
              <a:t>從中得到每一個人物的關係比重(定義__行/__單字內或其他方法同時出現的名字)</a:t>
            </a:r>
            <a:r>
              <a:rPr lang="zh-TW" sz="1500"/>
              <a:t> </a:t>
            </a:r>
            <a:endParaRPr sz="1500"/>
          </a:p>
          <a:p>
            <a:pPr indent="-323850" lvl="1" marL="914400" rtl="0">
              <a:spcBef>
                <a:spcPts val="0"/>
              </a:spcBef>
              <a:spcAft>
                <a:spcPts val="0"/>
              </a:spcAft>
              <a:buSzPts val="1500"/>
              <a:buChar char="○"/>
            </a:pPr>
            <a:r>
              <a:rPr lang="zh-TW" sz="1500"/>
              <a:t>用Network Graphs</a:t>
            </a:r>
            <a:r>
              <a:rPr lang="zh-TW" sz="1500"/>
              <a:t>視覺化，用線條粗細表示主角之間的關係</a:t>
            </a:r>
            <a:endParaRPr sz="1500"/>
          </a:p>
          <a:p>
            <a:pPr indent="-323850" lvl="1" marL="914400" rtl="0">
              <a:spcBef>
                <a:spcPts val="0"/>
              </a:spcBef>
              <a:spcAft>
                <a:spcPts val="0"/>
              </a:spcAft>
              <a:buSzPts val="1500"/>
              <a:buChar char="○"/>
            </a:pPr>
            <a:r>
              <a:rPr lang="zh-TW" sz="1500"/>
              <a:t>使用clustering將這些主角分類</a:t>
            </a:r>
            <a:endParaRPr sz="1500"/>
          </a:p>
          <a:p>
            <a:pPr indent="-323850" lvl="0" marL="457200" rtl="0">
              <a:spcBef>
                <a:spcPts val="0"/>
              </a:spcBef>
              <a:spcAft>
                <a:spcPts val="0"/>
              </a:spcAft>
              <a:buSzPts val="1500"/>
              <a:buChar char="●"/>
            </a:pPr>
            <a:r>
              <a:rPr lang="zh-TW" sz="1500"/>
              <a:t>Task 2: 死亡預測 Death Ratio Prediction</a:t>
            </a:r>
            <a:endParaRPr sz="1500"/>
          </a:p>
          <a:p>
            <a:pPr indent="-323850" lvl="1" marL="914400" rtl="0">
              <a:spcBef>
                <a:spcPts val="0"/>
              </a:spcBef>
              <a:spcAft>
                <a:spcPts val="0"/>
              </a:spcAft>
              <a:buSzPts val="1500"/>
              <a:buChar char="○"/>
            </a:pPr>
            <a:r>
              <a:rPr lang="zh-TW" sz="1500"/>
              <a:t>擷取主角的Attributes(ex: gender,age,family…...etc.)</a:t>
            </a:r>
            <a:endParaRPr sz="1500"/>
          </a:p>
          <a:p>
            <a:pPr indent="-323850" lvl="2" marL="1371600" rtl="0">
              <a:spcBef>
                <a:spcPts val="0"/>
              </a:spcBef>
              <a:spcAft>
                <a:spcPts val="0"/>
              </a:spcAft>
              <a:buSzPts val="1500"/>
              <a:buChar char="■"/>
            </a:pPr>
            <a:r>
              <a:rPr lang="zh-TW" sz="1500"/>
              <a:t>將dataset中的缺漏做處理、離散化Attributes</a:t>
            </a:r>
            <a:endParaRPr sz="1500"/>
          </a:p>
          <a:p>
            <a:pPr indent="-323850" lvl="1" marL="914400" rtl="0">
              <a:spcBef>
                <a:spcPts val="0"/>
              </a:spcBef>
              <a:spcAft>
                <a:spcPts val="0"/>
              </a:spcAft>
              <a:buSzPts val="1500"/>
              <a:buChar char="○"/>
            </a:pPr>
            <a:r>
              <a:rPr lang="zh-TW" sz="1500"/>
              <a:t>進行classification</a:t>
            </a:r>
            <a:endParaRPr sz="1500"/>
          </a:p>
          <a:p>
            <a:pPr indent="-323850" lvl="2" marL="1371600" rtl="0">
              <a:spcBef>
                <a:spcPts val="0"/>
              </a:spcBef>
              <a:spcAft>
                <a:spcPts val="0"/>
              </a:spcAft>
              <a:buSzPts val="1500"/>
              <a:buChar char="■"/>
            </a:pPr>
            <a:r>
              <a:rPr lang="zh-TW" sz="1500">
                <a:solidFill>
                  <a:srgbClr val="FFFFFF"/>
                </a:solidFill>
              </a:rPr>
              <a:t>Classification model predict labels or anything better.</a:t>
            </a:r>
            <a:endParaRPr sz="1500">
              <a:solidFill>
                <a:srgbClr val="FFFFFF"/>
              </a:solidFill>
            </a:endParaRPr>
          </a:p>
          <a:p>
            <a:pPr indent="-323850" lvl="2" marL="1371600" rtl="0">
              <a:spcBef>
                <a:spcPts val="0"/>
              </a:spcBef>
              <a:spcAft>
                <a:spcPts val="0"/>
              </a:spcAft>
              <a:buSzPts val="1500"/>
              <a:buChar char="■"/>
            </a:pPr>
            <a:r>
              <a:rPr lang="zh-TW" sz="1500">
                <a:solidFill>
                  <a:srgbClr val="FFFFFF"/>
                </a:solidFill>
              </a:rPr>
              <a:t>10-Cross-validation : 90% Training , 10% Testing</a:t>
            </a:r>
            <a:endParaRPr sz="1500">
              <a:solidFill>
                <a:srgbClr val="FFFFFF"/>
              </a:solidFill>
            </a:endParaRPr>
          </a:p>
          <a:p>
            <a:pPr indent="-323850" lvl="1" marL="914400">
              <a:spcBef>
                <a:spcPts val="0"/>
              </a:spcBef>
              <a:spcAft>
                <a:spcPts val="0"/>
              </a:spcAft>
              <a:buSzPts val="1500"/>
              <a:buChar char="○"/>
            </a:pPr>
            <a:r>
              <a:rPr lang="zh-TW" sz="1500"/>
              <a:t>預測每一位主角未來死掉的機率</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Shape 18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TW"/>
              <a:t>W</a:t>
            </a:r>
            <a:r>
              <a:rPr lang="zh-TW"/>
              <a:t>hy you use these solutions/methods？</a:t>
            </a:r>
            <a:endParaRPr/>
          </a:p>
        </p:txBody>
      </p:sp>
      <p:sp>
        <p:nvSpPr>
          <p:cNvPr id="186" name="Shape 186"/>
          <p:cNvSpPr txBox="1"/>
          <p:nvPr>
            <p:ph idx="1" type="body"/>
          </p:nvPr>
        </p:nvSpPr>
        <p:spPr>
          <a:xfrm>
            <a:off x="1117500" y="1459550"/>
            <a:ext cx="7038900" cy="2911200"/>
          </a:xfrm>
          <a:prstGeom prst="rect">
            <a:avLst/>
          </a:prstGeom>
        </p:spPr>
        <p:txBody>
          <a:bodyPr anchorCtr="0" anchor="t" bIns="91425" lIns="91425" spcFirstLastPara="1" rIns="91425" wrap="square" tIns="91425">
            <a:noAutofit/>
          </a:bodyPr>
          <a:lstStyle/>
          <a:p>
            <a:pPr indent="-336550" lvl="0" marL="457200" rtl="0">
              <a:lnSpc>
                <a:spcPct val="150000"/>
              </a:lnSpc>
              <a:spcBef>
                <a:spcPts val="0"/>
              </a:spcBef>
              <a:spcAft>
                <a:spcPts val="0"/>
              </a:spcAft>
              <a:buSzPts val="1700"/>
              <a:buChar char="●"/>
            </a:pPr>
            <a:r>
              <a:rPr lang="zh-TW" sz="1700"/>
              <a:t>Clustering :</a:t>
            </a:r>
            <a:endParaRPr sz="1700"/>
          </a:p>
          <a:p>
            <a:pPr indent="-336550" lvl="1" marL="914400" rtl="0">
              <a:lnSpc>
                <a:spcPct val="150000"/>
              </a:lnSpc>
              <a:spcBef>
                <a:spcPts val="0"/>
              </a:spcBef>
              <a:spcAft>
                <a:spcPts val="0"/>
              </a:spcAft>
              <a:buSzPts val="1700"/>
              <a:buChar char="○"/>
            </a:pPr>
            <a:r>
              <a:rPr lang="zh-TW" sz="1700"/>
              <a:t>在</a:t>
            </a:r>
            <a:r>
              <a:rPr lang="zh-TW" sz="1700"/>
              <a:t>關係圖會需要觀察哪些角色的相似性高，需要分群的方式再把結果提供給task2。</a:t>
            </a:r>
            <a:endParaRPr sz="1700"/>
          </a:p>
          <a:p>
            <a:pPr indent="-336550" lvl="0" marL="457200" rtl="0">
              <a:lnSpc>
                <a:spcPct val="150000"/>
              </a:lnSpc>
              <a:spcBef>
                <a:spcPts val="0"/>
              </a:spcBef>
              <a:spcAft>
                <a:spcPts val="0"/>
              </a:spcAft>
              <a:buSzPts val="1700"/>
              <a:buChar char="●"/>
            </a:pPr>
            <a:r>
              <a:rPr lang="zh-TW" sz="1700"/>
              <a:t>Predict Model :</a:t>
            </a:r>
            <a:endParaRPr sz="1700"/>
          </a:p>
          <a:p>
            <a:pPr indent="-336550" lvl="1" marL="914400" rtl="0">
              <a:lnSpc>
                <a:spcPct val="150000"/>
              </a:lnSpc>
              <a:spcBef>
                <a:spcPts val="0"/>
              </a:spcBef>
              <a:spcAft>
                <a:spcPts val="0"/>
              </a:spcAft>
              <a:buSzPts val="1700"/>
              <a:buChar char="○"/>
            </a:pPr>
            <a:r>
              <a:rPr lang="zh-TW" sz="1700"/>
              <a:t>由於此目標是作預測分析，因此選擇Predict Model</a:t>
            </a:r>
            <a:endParaRPr sz="1700"/>
          </a:p>
          <a:p>
            <a:pPr indent="-336550" lvl="1" marL="914400" rtl="0">
              <a:lnSpc>
                <a:spcPct val="150000"/>
              </a:lnSpc>
              <a:spcBef>
                <a:spcPts val="0"/>
              </a:spcBef>
              <a:spcAft>
                <a:spcPts val="0"/>
              </a:spcAft>
              <a:buSzPts val="1700"/>
              <a:buChar char="○"/>
            </a:pPr>
            <a:r>
              <a:rPr lang="zh-TW" sz="1700"/>
              <a:t>我們會測試多個model (KNN,SVM…)，比較哪個Model表現最佳 （準確率），並且分析為何是最佳的因素還有最差的因素。</a:t>
            </a:r>
            <a:endParaRPr sz="17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